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59" r:id="rId4"/>
    <p:sldId id="260" r:id="rId5"/>
    <p:sldId id="258" r:id="rId6"/>
    <p:sldId id="264" r:id="rId7"/>
    <p:sldId id="263" r:id="rId8"/>
    <p:sldId id="265" r:id="rId9"/>
    <p:sldId id="268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E700-6AD3-614B-9B2F-B1AF73743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7D5456-DAFE-D341-A259-282756132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535F2-D79D-2B42-BAEC-8EDACEF7C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268F-800F-C24D-A7B6-4537D5595CD8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CB524-2490-1047-BB10-3110EFAF1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EB12-62AA-9145-BF48-43AE8919F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BBD-6A63-2942-8BD6-D32608DE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38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47E3-7661-C54D-98A5-D8327FE43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A97DA-0BF6-154A-BA8C-227D19C65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C8733-7218-AC4A-80F6-C7BEF9EB0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268F-800F-C24D-A7B6-4537D5595CD8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7164C-85B1-934B-BD57-DAE635C7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D9779-CB22-2143-8669-C58700730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BBD-6A63-2942-8BD6-D32608DE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43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F1938A-19C7-704B-84FA-A0CCB4EF4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CB669-C8C9-3D46-97EE-D0CAFD8F5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5FCC1-50FE-844E-A32C-E24D7BAF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268F-800F-C24D-A7B6-4537D5595CD8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D1D2C-88EA-FB4C-890B-4E8F338AA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C2153-C9AC-E644-B634-65B29917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BBD-6A63-2942-8BD6-D32608DE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20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63B12-9C7D-FD47-8594-86C04B21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6C0E5-1D5C-2E44-BD7D-0B9DAC9C4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E1EA6-9402-864B-ABA4-8816660A7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268F-800F-C24D-A7B6-4537D5595CD8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62A2B-9C5C-F541-B6FD-568C962DD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AE433-66EC-9949-B415-EF486B803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BBD-6A63-2942-8BD6-D32608DE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4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BDDF-B0E3-384F-A435-3B2A7E903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95DC6-C249-AB45-98BC-D2662CFEE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31C0F-E94E-3F4F-9251-F888C5D68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268F-800F-C24D-A7B6-4537D5595CD8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15945-83E6-4849-B239-92ED6235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1C3D6-09E6-3F48-9192-956814F86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BBD-6A63-2942-8BD6-D32608DE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03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82299-802F-E444-8BC5-EB92B976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AE25F-F332-5547-A426-6EC13DFB5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4017F6-4B30-1E44-A388-AD2A44B9F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A1817-E6B7-E64B-83B3-0BB12961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268F-800F-C24D-A7B6-4537D5595CD8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1C25B-3FD0-2D43-91C5-F95B9AF35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45694-C0C4-F748-B3E6-B226F014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BBD-6A63-2942-8BD6-D32608DE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9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B03CC-4CF2-8F47-9D86-77192635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F381E-4865-2D4D-86FA-F170F28EF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A12D0-2639-0249-B87C-1E65FCDEB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1BD62-25D4-3C49-84B6-8B28F6BDDA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F0D5E0-7135-8044-AFAE-EFE7A1CE79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FEFBED-3C21-DB48-B69A-67FA59B56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268F-800F-C24D-A7B6-4537D5595CD8}" type="datetimeFigureOut">
              <a:rPr lang="en-US" smtClean="0"/>
              <a:t>2/20/19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8794DD-C8A9-614E-9CF1-9ECF1FF0D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42E7E7-0F04-3B4B-A19F-D3CC299F2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BBD-6A63-2942-8BD6-D32608DE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19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5D2A-A744-AA4B-8962-66C3D7DA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C91E7-BB46-7E44-907E-F712B3187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268F-800F-C24D-A7B6-4537D5595CD8}" type="datetimeFigureOut">
              <a:rPr lang="en-US" smtClean="0"/>
              <a:t>2/20/19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8DDA0-F5C3-9046-BE18-06335C3D7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931F4-08E2-9F43-9D85-55E3C0A77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BBD-6A63-2942-8BD6-D32608DE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60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640271-EC65-DB44-8BB2-B8DAEC920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268F-800F-C24D-A7B6-4537D5595CD8}" type="datetimeFigureOut">
              <a:rPr lang="en-US" smtClean="0"/>
              <a:t>2/20/19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E935D4-B436-CF4E-8FE9-452571939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1F7AE-E0F6-8840-8C3D-78B66BED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BBD-6A63-2942-8BD6-D32608DE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4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86987-86A2-2C4E-AB5B-E44C094A7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1F280-3945-C648-ADBD-08400E3E5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E80E8-BD54-3649-9E58-7A92F565F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2BA856-52AF-9C40-92EA-65FDDBEE7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268F-800F-C24D-A7B6-4537D5595CD8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129D7-A7C5-B94E-A800-1B91260AA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E0501-30E6-284E-B4ED-8D3F91EE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BBD-6A63-2942-8BD6-D32608DE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5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6D200-20A1-E24D-863B-B38D83D01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1E541F-436C-334F-ACB7-95193D7352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F1F2FC-4177-D545-9D8F-5FF9D9F4C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D40C4-B841-4242-B631-B419E67A0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268F-800F-C24D-A7B6-4537D5595CD8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DA67D-D08D-A84B-9BE0-6C12602B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46F64-9CDB-D141-9116-52422448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BBD-6A63-2942-8BD6-D32608DE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7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B658A6-C198-8F47-BB57-DA5310781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46A9-39CB-F54E-934D-C83D18E2B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B5271-268C-7A49-A823-E2D6183E29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1268F-800F-C24D-A7B6-4537D5595CD8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BEF6F-C606-2249-A227-336CF8558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220F2-AC3D-CD4A-AD94-69F51CF38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67BBD-6A63-2942-8BD6-D32608DE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7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C119-166D-EB4A-8A85-50E5BD2BC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503801"/>
            <a:ext cx="9144001" cy="2387600"/>
          </a:xfrm>
        </p:spPr>
        <p:txBody>
          <a:bodyPr>
            <a:normAutofit/>
          </a:bodyPr>
          <a:lstStyle/>
          <a:p>
            <a:r>
              <a:rPr lang="en-US" sz="4000" dirty="0"/>
              <a:t>Predictions of future industrial growth </a:t>
            </a:r>
            <a:br>
              <a:rPr lang="en-US" sz="4000" dirty="0"/>
            </a:br>
            <a:r>
              <a:rPr lang="en-US" sz="4000" dirty="0"/>
              <a:t>and employment demand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54AD6-22CD-9B42-8320-85ACB6A8B1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Rongrong Liu, 5</a:t>
            </a:r>
            <a:r>
              <a:rPr lang="en-US" baseline="30000" dirty="0"/>
              <a:t>th</a:t>
            </a:r>
            <a:r>
              <a:rPr lang="en-US" dirty="0"/>
              <a:t> year PhD candidate,</a:t>
            </a:r>
          </a:p>
          <a:p>
            <a:r>
              <a:rPr lang="en-US" dirty="0"/>
              <a:t>Biomedical Engineering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Northwestern University, Evanston IL</a:t>
            </a:r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Incubator</a:t>
            </a:r>
            <a:r>
              <a:rPr lang="zh-CN" altLang="en-US" dirty="0"/>
              <a:t> </a:t>
            </a:r>
            <a:r>
              <a:rPr lang="en-US" altLang="zh-CN" dirty="0"/>
              <a:t>Fellow</a:t>
            </a:r>
            <a:r>
              <a:rPr lang="zh-CN" altLang="en-US" dirty="0"/>
              <a:t> </a:t>
            </a:r>
            <a:r>
              <a:rPr lang="en-US" altLang="zh-CN" dirty="0"/>
              <a:t>Interview @</a:t>
            </a:r>
            <a:r>
              <a:rPr lang="zh-CN" altLang="en-US" dirty="0"/>
              <a:t> </a:t>
            </a:r>
            <a:r>
              <a:rPr lang="en-US" altLang="zh-CN" dirty="0"/>
              <a:t>Feb</a:t>
            </a:r>
            <a:r>
              <a:rPr lang="zh-CN" altLang="en-US" dirty="0"/>
              <a:t> </a:t>
            </a:r>
            <a:r>
              <a:rPr lang="en-US" altLang="zh-CN" dirty="0"/>
              <a:t>20,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203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C0B6D6C1-9749-7E43-B5C7-3E0283CDC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963" y="1547284"/>
            <a:ext cx="2997200" cy="45085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9FB01FC2-06E1-8E4A-A148-0EDCFDB9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902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Histograms of companies from different industries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2C42A83-F2C2-B448-A6B8-FD82B9AEF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33" y="1547284"/>
            <a:ext cx="3124200" cy="45085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34B0629-904C-CD41-A9AE-3BC1F58DF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016" y="1547284"/>
            <a:ext cx="3251200" cy="45085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F6BCD7C-FB03-EB4E-BEBC-677C6D06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059" y="1547284"/>
            <a:ext cx="32258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0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34D5A-5BAD-5344-9DD5-5F42981D5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47D03-53F6-7D4C-AA74-88EB998C0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6403"/>
            <a:ext cx="7775448" cy="487101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/>
              <a:t>Steps: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00B050"/>
                </a:solidFill>
              </a:rPr>
              <a:t>1. Feature Extraction ✅</a:t>
            </a:r>
            <a:endParaRPr lang="en-US" sz="2000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CN" sz="1800" dirty="0"/>
              <a:t>Time-dependent</a:t>
            </a:r>
            <a:r>
              <a:rPr lang="en-US" sz="1800" dirty="0"/>
              <a:t> increasing rates of followers </a:t>
            </a:r>
          </a:p>
          <a:p>
            <a:pPr>
              <a:spcBef>
                <a:spcPts val="0"/>
              </a:spcBef>
            </a:pPr>
            <a:r>
              <a:rPr lang="en-US" altLang="zh-CN" sz="1800" dirty="0"/>
              <a:t>Time-dependent</a:t>
            </a:r>
            <a:r>
              <a:rPr lang="en-US" sz="1800" dirty="0"/>
              <a:t> increasing rates of employees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i</a:t>
            </a:r>
            <a:r>
              <a:rPr lang="en-US" sz="1800" dirty="0"/>
              <a:t>ndustry each company belongs </a:t>
            </a:r>
            <a:r>
              <a:rPr lang="en-US" altLang="zh-CN" sz="1800" dirty="0"/>
              <a:t>to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zh-CN" sz="1800" dirty="0"/>
              <a:t>Example:</a:t>
            </a:r>
            <a:r>
              <a:rPr lang="zh-CN" altLang="en-US" sz="1800" dirty="0"/>
              <a:t> </a:t>
            </a: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800" b="1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0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F35F40-713B-5349-AEBD-53CCBCBFCDCD}"/>
              </a:ext>
            </a:extLst>
          </p:cNvPr>
          <p:cNvSpPr/>
          <p:nvPr/>
        </p:nvSpPr>
        <p:spPr>
          <a:xfrm>
            <a:off x="9228217" y="5484115"/>
            <a:ext cx="2323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Similar growth trends </a:t>
            </a:r>
          </a:p>
          <a:p>
            <a:r>
              <a:rPr lang="en-US" dirty="0"/>
              <a:t>of different industries?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7C49F6-B292-094D-831F-A17867B96E6D}"/>
              </a:ext>
            </a:extLst>
          </p:cNvPr>
          <p:cNvSpPr/>
          <p:nvPr/>
        </p:nvSpPr>
        <p:spPr>
          <a:xfrm>
            <a:off x="6259044" y="5484115"/>
            <a:ext cx="2779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Proportions of industries </a:t>
            </a:r>
          </a:p>
          <a:p>
            <a:r>
              <a:rPr lang="en-US" dirty="0"/>
              <a:t>in each growth trend?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45CB3E-03D9-8541-963C-F87F440A8747}"/>
              </a:ext>
            </a:extLst>
          </p:cNvPr>
          <p:cNvCxnSpPr/>
          <p:nvPr/>
        </p:nvCxnSpPr>
        <p:spPr>
          <a:xfrm>
            <a:off x="7459618" y="5261006"/>
            <a:ext cx="0" cy="25549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8561A2-A1A7-9142-9FF0-A3106382418A}"/>
              </a:ext>
            </a:extLst>
          </p:cNvPr>
          <p:cNvCxnSpPr/>
          <p:nvPr/>
        </p:nvCxnSpPr>
        <p:spPr>
          <a:xfrm>
            <a:off x="10371625" y="5265197"/>
            <a:ext cx="0" cy="25549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CE335D5-68AB-3642-89EC-4208A6ADA87D}"/>
              </a:ext>
            </a:extLst>
          </p:cNvPr>
          <p:cNvSpPr/>
          <p:nvPr/>
        </p:nvSpPr>
        <p:spPr>
          <a:xfrm>
            <a:off x="5908627" y="2721938"/>
            <a:ext cx="616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00B050"/>
                </a:solidFill>
              </a:rPr>
              <a:t>2. Clustering of companies vs. Clustering of industries</a:t>
            </a:r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</a:rPr>
              <a:t>✅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87A9D2-AFFE-7E43-9B99-F8A2A87502EF}"/>
              </a:ext>
            </a:extLst>
          </p:cNvPr>
          <p:cNvSpPr/>
          <p:nvPr/>
        </p:nvSpPr>
        <p:spPr>
          <a:xfrm>
            <a:off x="838200" y="6324167"/>
            <a:ext cx="108844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</a:rPr>
              <a:t>3. Classify a given company to a specific industry  -&gt; Predict its future growth </a:t>
            </a:r>
            <a:r>
              <a:rPr lang="en-US" altLang="zh-CN" sz="2000" b="1" dirty="0">
                <a:solidFill>
                  <a:srgbClr val="FF0000"/>
                </a:solidFill>
              </a:rPr>
              <a:t>&amp;</a:t>
            </a:r>
            <a:r>
              <a:rPr lang="en-US" sz="2000" b="1" dirty="0">
                <a:solidFill>
                  <a:srgbClr val="FF0000"/>
                </a:solidFill>
              </a:rPr>
              <a:t> employment demand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B664D3-C0CB-5A41-BE33-EECF66E2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83" y="3357248"/>
            <a:ext cx="2603500" cy="1854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F4995F-9E5C-3046-839E-442468E19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991" y="3342437"/>
            <a:ext cx="2552700" cy="1854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CE16C1-A885-A44B-8646-0910A753A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634" y="4080335"/>
            <a:ext cx="2806700" cy="2184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F6AD73A-E97E-ED49-A8D8-92BBEE8FD02C}"/>
              </a:ext>
            </a:extLst>
          </p:cNvPr>
          <p:cNvSpPr/>
          <p:nvPr/>
        </p:nvSpPr>
        <p:spPr>
          <a:xfrm>
            <a:off x="838200" y="1496203"/>
            <a:ext cx="110986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000" b="1" dirty="0"/>
              <a:t>Goal:</a:t>
            </a:r>
            <a:r>
              <a:rPr lang="zh-CN" altLang="en-US" sz="2000" b="1" dirty="0"/>
              <a:t> </a:t>
            </a:r>
            <a:r>
              <a:rPr lang="en-US" sz="2000" dirty="0"/>
              <a:t>Predict future industrial growth and employment demand for job hunters and business plan makers </a:t>
            </a:r>
          </a:p>
          <a:p>
            <a:pPr>
              <a:spcBef>
                <a:spcPts val="0"/>
              </a:spcBef>
            </a:pPr>
            <a:endParaRPr lang="en-US" sz="1000" b="1" dirty="0"/>
          </a:p>
          <a:p>
            <a:pPr>
              <a:spcBef>
                <a:spcPts val="0"/>
              </a:spcBef>
            </a:pPr>
            <a:r>
              <a:rPr lang="en-US" sz="2000" b="1" dirty="0"/>
              <a:t>Data source: </a:t>
            </a:r>
            <a:r>
              <a:rPr lang="en-US" sz="2000" dirty="0" err="1"/>
              <a:t>Linkedin</a:t>
            </a:r>
            <a:r>
              <a:rPr lang="en-US" sz="2000" dirty="0"/>
              <a:t> profi</a:t>
            </a:r>
            <a:r>
              <a:rPr lang="en-US" altLang="zh-CN" sz="2000" dirty="0"/>
              <a:t>les</a:t>
            </a:r>
            <a:r>
              <a:rPr lang="en-US" sz="2000" dirty="0"/>
              <a:t> (</a:t>
            </a:r>
            <a:r>
              <a:rPr lang="en-US" altLang="zh-CN" sz="2000" dirty="0"/>
              <a:t>~</a:t>
            </a:r>
            <a:r>
              <a:rPr lang="en-US" sz="2000" dirty="0"/>
              <a:t>1GB)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7B8C6B-3273-984D-9FF4-CC7D6902DD4B}"/>
              </a:ext>
            </a:extLst>
          </p:cNvPr>
          <p:cNvCxnSpPr/>
          <p:nvPr/>
        </p:nvCxnSpPr>
        <p:spPr>
          <a:xfrm>
            <a:off x="7482116" y="3086943"/>
            <a:ext cx="0" cy="25549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E6E9D7-1ABB-924F-B453-0D388BF2FA69}"/>
              </a:ext>
            </a:extLst>
          </p:cNvPr>
          <p:cNvCxnSpPr/>
          <p:nvPr/>
        </p:nvCxnSpPr>
        <p:spPr>
          <a:xfrm>
            <a:off x="10394123" y="3091134"/>
            <a:ext cx="0" cy="25549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649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8317-C7AC-2742-9741-0140DD523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 of companies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B4C98-1B58-1746-B012-57D881B3F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Cluster 1: 2718 companies have a flat growth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AE054-8625-6746-BB7A-1F1D7158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2182"/>
            <a:ext cx="2705100" cy="176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8B45D-F42E-BC43-99DB-5AB3ADE72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817" y="4162650"/>
            <a:ext cx="3797300" cy="1511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ABA69B-17DA-6547-AA48-6C70E594B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51" y="2489199"/>
            <a:ext cx="3886200" cy="3822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68C97E-B6B4-B142-AA15-654F6281875F}"/>
              </a:ext>
            </a:extLst>
          </p:cNvPr>
          <p:cNvSpPr/>
          <p:nvPr/>
        </p:nvSpPr>
        <p:spPr>
          <a:xfrm>
            <a:off x="4049184" y="2652182"/>
            <a:ext cx="3943350" cy="11578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730D63-3C77-2A45-AA76-637E29BAE041}"/>
              </a:ext>
            </a:extLst>
          </p:cNvPr>
          <p:cNvSpPr txBox="1"/>
          <p:nvPr/>
        </p:nvSpPr>
        <p:spPr>
          <a:xfrm>
            <a:off x="6430065" y="5639858"/>
            <a:ext cx="1368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… 2718 companies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66BB1-6A11-FD4E-97ED-7C36AC81072E}"/>
              </a:ext>
            </a:extLst>
          </p:cNvPr>
          <p:cNvSpPr txBox="1"/>
          <p:nvPr/>
        </p:nvSpPr>
        <p:spPr>
          <a:xfrm>
            <a:off x="8786062" y="3610434"/>
            <a:ext cx="2132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Occupying ~36% of this cluster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A39E92-5835-9C47-B878-B3279A56AB86}"/>
              </a:ext>
            </a:extLst>
          </p:cNvPr>
          <p:cNvCxnSpPr>
            <a:cxnSpLocks/>
          </p:cNvCxnSpPr>
          <p:nvPr/>
        </p:nvCxnSpPr>
        <p:spPr>
          <a:xfrm>
            <a:off x="8218582" y="3733138"/>
            <a:ext cx="974662" cy="7240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040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8317-C7AC-2742-9741-0140DD523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 of companies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B4C98-1B58-1746-B012-57D881B3F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Cluster 2: 1664 companies have a slightly accelerated growth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053FB-6788-904D-A07C-7585C39FE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82874"/>
            <a:ext cx="2705100" cy="176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F3C20E-6F2A-5348-B4B0-0445120D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430" y="4087469"/>
            <a:ext cx="2679700" cy="1511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F6B80B-115B-BB4F-A2A7-19859B94C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108" y="2489200"/>
            <a:ext cx="3822700" cy="3822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CD75C5-8DD3-7B41-AEE2-1867C4D29545}"/>
              </a:ext>
            </a:extLst>
          </p:cNvPr>
          <p:cNvSpPr/>
          <p:nvPr/>
        </p:nvSpPr>
        <p:spPr>
          <a:xfrm>
            <a:off x="4184650" y="2652182"/>
            <a:ext cx="3943350" cy="11578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0A879C-FD31-C148-8067-64DC9BEE8A87}"/>
              </a:ext>
            </a:extLst>
          </p:cNvPr>
          <p:cNvSpPr txBox="1"/>
          <p:nvPr/>
        </p:nvSpPr>
        <p:spPr>
          <a:xfrm>
            <a:off x="6460450" y="5714065"/>
            <a:ext cx="1368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… 1664 companies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B9F741-1718-A047-B39E-33D8CA965AF6}"/>
              </a:ext>
            </a:extLst>
          </p:cNvPr>
          <p:cNvSpPr txBox="1"/>
          <p:nvPr/>
        </p:nvSpPr>
        <p:spPr>
          <a:xfrm>
            <a:off x="8984750" y="3430587"/>
            <a:ext cx="2167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Occupying ~ 36% of this cluster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8945FF-7368-244C-9AF4-81BD44C0F696}"/>
              </a:ext>
            </a:extLst>
          </p:cNvPr>
          <p:cNvCxnSpPr>
            <a:cxnSpLocks/>
          </p:cNvCxnSpPr>
          <p:nvPr/>
        </p:nvCxnSpPr>
        <p:spPr>
          <a:xfrm>
            <a:off x="8263467" y="3565524"/>
            <a:ext cx="946568" cy="4357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281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743CA5-62F0-AF4D-A210-BFCDEA9C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0" y="2489200"/>
            <a:ext cx="3822700" cy="3822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38317-C7AC-2742-9741-0140DD523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 of companies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B4C98-1B58-1746-B012-57D881B3F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Cluster 3: 111 companies have an accelerated growth in follower numbers, but a decreasing growth in employee numbers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72003-6117-3F48-89A7-89ADBE16C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50" y="4015052"/>
            <a:ext cx="2908300" cy="151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584B8E-B0A1-4348-B369-DBC57C5BC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86656"/>
            <a:ext cx="2705100" cy="1765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12D3D6-3B8D-D64E-8AE4-960B165F982D}"/>
              </a:ext>
            </a:extLst>
          </p:cNvPr>
          <p:cNvSpPr/>
          <p:nvPr/>
        </p:nvSpPr>
        <p:spPr>
          <a:xfrm>
            <a:off x="4184650" y="2652182"/>
            <a:ext cx="3943350" cy="11578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28D8E-77C7-4944-BE53-0A7495E4D6CE}"/>
              </a:ext>
            </a:extLst>
          </p:cNvPr>
          <p:cNvSpPr txBox="1"/>
          <p:nvPr/>
        </p:nvSpPr>
        <p:spPr>
          <a:xfrm>
            <a:off x="5959918" y="5639858"/>
            <a:ext cx="1289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… 111 companies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9B3EBD-C5E6-4641-B4E4-513B7A31E862}"/>
              </a:ext>
            </a:extLst>
          </p:cNvPr>
          <p:cNvSpPr txBox="1"/>
          <p:nvPr/>
        </p:nvSpPr>
        <p:spPr>
          <a:xfrm>
            <a:off x="9124983" y="3461970"/>
            <a:ext cx="2167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Occupying ~ 60% of this cluster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3C2C2D-771B-B24A-98F7-F5D862C0D0D6}"/>
              </a:ext>
            </a:extLst>
          </p:cNvPr>
          <p:cNvCxnSpPr/>
          <p:nvPr/>
        </p:nvCxnSpPr>
        <p:spPr>
          <a:xfrm>
            <a:off x="8263467" y="3565524"/>
            <a:ext cx="1061729" cy="2444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66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8DA71F-4532-B04D-8D1D-CD8FCC6F4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167" y="2489200"/>
            <a:ext cx="3822700" cy="3822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38317-C7AC-2742-9741-0140DD523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 of companies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B4C98-1B58-1746-B012-57D881B3F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Cluster 4: 126 companies have employee a slightly accelerated growth in follower numbers, but a significantly accelerated growth in employee numbers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193521-4809-3547-8223-95ACB582C3E3}"/>
              </a:ext>
            </a:extLst>
          </p:cNvPr>
          <p:cNvSpPr/>
          <p:nvPr/>
        </p:nvSpPr>
        <p:spPr>
          <a:xfrm>
            <a:off x="3964517" y="2652182"/>
            <a:ext cx="3943350" cy="11578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93C2E-FD21-5B4C-993E-FE0BEA2DA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52182"/>
            <a:ext cx="2705100" cy="176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5E023A-D568-D144-A4B0-033D35CA2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231" y="4087469"/>
            <a:ext cx="3924300" cy="1511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0C9898-D13F-A445-A222-BABC48EEAF1F}"/>
              </a:ext>
            </a:extLst>
          </p:cNvPr>
          <p:cNvSpPr txBox="1"/>
          <p:nvPr/>
        </p:nvSpPr>
        <p:spPr>
          <a:xfrm>
            <a:off x="6399184" y="5673724"/>
            <a:ext cx="1289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… 126 companies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383654-A296-B643-8420-B04DFD53D008}"/>
              </a:ext>
            </a:extLst>
          </p:cNvPr>
          <p:cNvSpPr txBox="1"/>
          <p:nvPr/>
        </p:nvSpPr>
        <p:spPr>
          <a:xfrm>
            <a:off x="8887731" y="3573119"/>
            <a:ext cx="2167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Occupying ~ 41% of this cluster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38AA44-9DA6-784E-B7FB-8F3C17F4079B}"/>
              </a:ext>
            </a:extLst>
          </p:cNvPr>
          <p:cNvCxnSpPr/>
          <p:nvPr/>
        </p:nvCxnSpPr>
        <p:spPr>
          <a:xfrm>
            <a:off x="8038240" y="3708056"/>
            <a:ext cx="1061729" cy="2444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190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8317-C7AC-2742-9741-0140DD523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 of companies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B4C98-1B58-1746-B012-57D881B3F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Cluster 5: 34 companies have an accelerated growth in follower numbers, but a much more significant accelerated growth in employee numbers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76DC61-A4BF-F84E-942D-4BE411FFA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8293"/>
            <a:ext cx="2705100" cy="176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67D9AE-868B-FA41-A04D-E85E768DE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318" y="2494756"/>
            <a:ext cx="3708400" cy="3822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D193521-4809-3547-8223-95ACB582C3E3}"/>
              </a:ext>
            </a:extLst>
          </p:cNvPr>
          <p:cNvSpPr/>
          <p:nvPr/>
        </p:nvSpPr>
        <p:spPr>
          <a:xfrm>
            <a:off x="3761318" y="2652182"/>
            <a:ext cx="3943350" cy="11578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0B811-3329-F542-8CD4-5761DD83E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736" y="4156300"/>
            <a:ext cx="4343400" cy="152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ECE0D3-9D19-C142-BC29-EFD22292A9D4}"/>
              </a:ext>
            </a:extLst>
          </p:cNvPr>
          <p:cNvSpPr txBox="1"/>
          <p:nvPr/>
        </p:nvSpPr>
        <p:spPr>
          <a:xfrm>
            <a:off x="6206966" y="5720641"/>
            <a:ext cx="1211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… 34 companies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FDF27-3FC0-784E-8FDF-8ACD6C7ED8F7}"/>
              </a:ext>
            </a:extLst>
          </p:cNvPr>
          <p:cNvSpPr txBox="1"/>
          <p:nvPr/>
        </p:nvSpPr>
        <p:spPr>
          <a:xfrm>
            <a:off x="8775453" y="3567306"/>
            <a:ext cx="2167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Occupying ~ 48% of this cluster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45DE0B-4CB8-4F41-BA43-0A3F1D50A47B}"/>
              </a:ext>
            </a:extLst>
          </p:cNvPr>
          <p:cNvCxnSpPr/>
          <p:nvPr/>
        </p:nvCxnSpPr>
        <p:spPr>
          <a:xfrm>
            <a:off x="7922686" y="3739565"/>
            <a:ext cx="1061729" cy="2444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494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7892E0-3F4A-0540-9CC5-51CA77AFD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Clustering of industries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1D4FFB-A859-DD43-8FE9-6B1056D478A1}"/>
              </a:ext>
            </a:extLst>
          </p:cNvPr>
          <p:cNvSpPr/>
          <p:nvPr/>
        </p:nvSpPr>
        <p:spPr>
          <a:xfrm>
            <a:off x="147916" y="1701267"/>
            <a:ext cx="93591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'Accounting' 'Airlines/Aviation' 'Apparel &amp; Fashion' 'Automotive' 'Aviation &amp; Aerospace' 'Banking' 'Biotechnology' 'Broadcast Media' 'Business Supplies and Equipment' 'Chemicals' 'Civil Engineering' 'Commercial Real Estate' 'Computer Hardware' 'Computer Networking' 'Computer Software' 'Construction' 'Consumer Electronics' 'Consumer Goods' 'Cosmetics' 'Defense &amp; Space' 'Education Management' 'Electrical/Electronic Manufacturing' 'Entertainment' 'Environmental Services' 'Facilities Services' 'Financial Services' 'Food &amp; Beverages' 'Glass, Ceramics &amp; Concrete' 'Health, Wellness and Fitness' 'Hospital &amp; Health Care' 'Human Resources' 'Individual &amp; Family Services' 'Industrial Automation' 'Information Services' 'Information Technology and Services' 'Insurance' 'Internet' 'Investment Banking' 'Luxury Goods &amp; Jewelry' 'Machinery' 'Management Consulting' 'Marketing and Advertising' 'Mechanical or Industrial Engineering' 'Media Production' 'Medical Devices' 'Mining &amp; Metals' 'Nanotechnology' 'Newspapers' 'Oil &amp; Energy' 'Packaging and Containers' 'Paper &amp; Forest Products' 'Pharmaceuticals' 'Plastics' 'Publishing' 'Research' 'Retail' 'Semiconductors' 'Sporting Goods' 'Sports' 'Staffing and Recruiting' 'Telecommunications' 'Textiles' 'Tobacco' 'Utilities' 'Wholesale' 'Wireless'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963448-F0F6-884E-A469-75D2C4309B1F}"/>
              </a:ext>
            </a:extLst>
          </p:cNvPr>
          <p:cNvSpPr/>
          <p:nvPr/>
        </p:nvSpPr>
        <p:spPr>
          <a:xfrm>
            <a:off x="147916" y="3884915"/>
            <a:ext cx="914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'Apparel &amp; Fashion' 'Aviation &amp; Aerospace' 'Capital Markets' 'Computer &amp; Network Security' 'Computer &amp; Network Security' 'Computer Games' 'Dairy' 'Defense &amp; Space' 'Design' 'E-Learning' 'Events Services' 'Executive Office' 'Fine Art' 'Food &amp; Beverages' 'Furniture' 'Gambling &amp; Casinos' 'Government Administration' 'Graphic Design' 'Higher Education' 'Hospital &amp; Health Care' 'International Trade and Development' 'Law Enforcement' 'Law Practice' 'Legal Services' 'Leisure, Travel &amp; Tourism' 'Leisure, Travel &amp; Tourism' 'Logistics and Supply Chain' 'Luxury Goods &amp; Jewelry' 'Maritime' 'Medical Practice' 'Military' 'Mining &amp; Metals' 'Music' 'Nonprofit Organization Management' 'Oil &amp; Energy' 'Outsourcing/Offshoring' 'Photography' 'Printing' 'Professional Training &amp; Coaching' 'Professional Training &amp; Coaching' 'Program Development' 'Public Relations and Communications' 'Public Safety' 'Railroad Manufacture' 'Ranching' 'Real Estate' 'Recreational Facilities and Services' 'Renewables &amp; Environment' 'Restaurants' 'Shipbuilding' 'Supermarkets' 'Venture Capital &amp; Private Equity' 'Venture Capital &amp; Private Equity' 'Veterinary' 'Warehousing' 'Wine and Spirits' 'Writing and Editing'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1E38BE-F2A3-934C-955C-43876418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469" y="1713572"/>
            <a:ext cx="2616200" cy="1752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8BD65A-3ECC-E147-80BD-9DBAFC97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669" y="4031877"/>
            <a:ext cx="2540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09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E21870-F9A8-C541-887A-0F3836111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Clustering of industries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B2CEE2-A1F9-6E40-A3F6-377D6CD6E086}"/>
              </a:ext>
            </a:extLst>
          </p:cNvPr>
          <p:cNvSpPr/>
          <p:nvPr/>
        </p:nvSpPr>
        <p:spPr>
          <a:xfrm>
            <a:off x="1029142" y="4170847"/>
            <a:ext cx="1758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Investment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B541CA-0A0A-8448-9120-ECBE815DCAA2}"/>
              </a:ext>
            </a:extLst>
          </p:cNvPr>
          <p:cNvSpPr/>
          <p:nvPr/>
        </p:nvSpPr>
        <p:spPr>
          <a:xfrm>
            <a:off x="3723832" y="4167685"/>
            <a:ext cx="17519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Motion Pictures and Film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6C7340-F9CA-9141-9F7D-A4E27CCA5AC2}"/>
              </a:ext>
            </a:extLst>
          </p:cNvPr>
          <p:cNvSpPr/>
          <p:nvPr/>
        </p:nvSpPr>
        <p:spPr>
          <a:xfrm>
            <a:off x="6416232" y="4167684"/>
            <a:ext cx="688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Farming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BB1EE3-FE12-CD47-853C-E767E78E9D28}"/>
              </a:ext>
            </a:extLst>
          </p:cNvPr>
          <p:cNvSpPr/>
          <p:nvPr/>
        </p:nvSpPr>
        <p:spPr>
          <a:xfrm>
            <a:off x="594639" y="1979679"/>
            <a:ext cx="26946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'Building Materials’, 'Consumer Services’, 'Food Production’, 'Hospitality’ </a:t>
            </a:r>
          </a:p>
          <a:p>
            <a:r>
              <a:rPr lang="en-US" sz="1200" dirty="0"/>
              <a:t>'Online Media’, 'Package/Freight Delivery’, 'Paper &amp; Forest Products’ </a:t>
            </a:r>
          </a:p>
          <a:p>
            <a:r>
              <a:rPr lang="en-US" sz="1200" dirty="0"/>
              <a:t>'Renewables &amp; Environment’, </a:t>
            </a:r>
          </a:p>
          <a:p>
            <a:r>
              <a:rPr lang="en-US" sz="1200" dirty="0"/>
              <a:t>'Security and Investigations’ , 'Transportation/Trucking/Railroad'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5B5B9-A927-1C49-917D-90C4DEA57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318" y="4444683"/>
            <a:ext cx="2667000" cy="1752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98A6DA-8DB2-4649-9FDB-0F602A539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39" y="4444683"/>
            <a:ext cx="2603500" cy="1752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94C94B6-EC1A-1B4D-8B8D-14360B31B08A}"/>
              </a:ext>
            </a:extLst>
          </p:cNvPr>
          <p:cNvSpPr/>
          <p:nvPr/>
        </p:nvSpPr>
        <p:spPr>
          <a:xfrm>
            <a:off x="9494729" y="4167684"/>
            <a:ext cx="14318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Gambling &amp; Casinos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5F2368-CE0B-C843-93C9-5EF7385B8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674" y="1882606"/>
            <a:ext cx="2616200" cy="1752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2E1A6F-4E91-9A41-8E61-46324869A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374" y="4444683"/>
            <a:ext cx="2603500" cy="1752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A41C00-B45E-E54E-80AC-536D45EDE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1306" y="4444683"/>
            <a:ext cx="26035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32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740</Words>
  <Application>Microsoft Macintosh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等线</vt:lpstr>
      <vt:lpstr>Arial</vt:lpstr>
      <vt:lpstr>Calibri</vt:lpstr>
      <vt:lpstr>Calibri Light</vt:lpstr>
      <vt:lpstr>Office Theme</vt:lpstr>
      <vt:lpstr>Predictions of future industrial growth  and employment demand</vt:lpstr>
      <vt:lpstr>Introduction</vt:lpstr>
      <vt:lpstr>Clustering of companies</vt:lpstr>
      <vt:lpstr>Clustering of companies</vt:lpstr>
      <vt:lpstr>Clustering of companies</vt:lpstr>
      <vt:lpstr>Clustering of companies</vt:lpstr>
      <vt:lpstr>Clustering of companies</vt:lpstr>
      <vt:lpstr>Clustering of industries</vt:lpstr>
      <vt:lpstr>Clustering of industries</vt:lpstr>
      <vt:lpstr>Histograms of companies from different industries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Incubator Project  Demo</dc:title>
  <dc:creator>Rongrong Liu</dc:creator>
  <cp:lastModifiedBy>Rongrong Liu</cp:lastModifiedBy>
  <cp:revision>83</cp:revision>
  <dcterms:created xsi:type="dcterms:W3CDTF">2019-02-18T19:53:24Z</dcterms:created>
  <dcterms:modified xsi:type="dcterms:W3CDTF">2019-02-20T17:44:09Z</dcterms:modified>
</cp:coreProperties>
</file>